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316" r:id="rId3"/>
    <p:sldId id="257" r:id="rId4"/>
    <p:sldId id="325" r:id="rId5"/>
    <p:sldId id="322" r:id="rId6"/>
    <p:sldId id="323" r:id="rId7"/>
    <p:sldId id="324" r:id="rId8"/>
    <p:sldId id="261" r:id="rId9"/>
    <p:sldId id="280" r:id="rId10"/>
    <p:sldId id="321" r:id="rId11"/>
    <p:sldId id="265" r:id="rId12"/>
    <p:sldId id="298" r:id="rId13"/>
    <p:sldId id="317" r:id="rId14"/>
    <p:sldId id="326" r:id="rId15"/>
    <p:sldId id="299" r:id="rId16"/>
    <p:sldId id="301" r:id="rId17"/>
    <p:sldId id="318" r:id="rId18"/>
    <p:sldId id="319" r:id="rId19"/>
    <p:sldId id="306" r:id="rId20"/>
    <p:sldId id="302" r:id="rId21"/>
    <p:sldId id="271" r:id="rId22"/>
    <p:sldId id="263" r:id="rId23"/>
    <p:sldId id="269" r:id="rId24"/>
    <p:sldId id="266" r:id="rId25"/>
    <p:sldId id="275" r:id="rId26"/>
    <p:sldId id="277" r:id="rId27"/>
    <p:sldId id="278" r:id="rId28"/>
    <p:sldId id="272" r:id="rId29"/>
    <p:sldId id="264" r:id="rId30"/>
    <p:sldId id="267" r:id="rId31"/>
    <p:sldId id="279" r:id="rId32"/>
    <p:sldId id="282" r:id="rId33"/>
    <p:sldId id="290" r:id="rId34"/>
    <p:sldId id="283" r:id="rId35"/>
    <p:sldId id="292" r:id="rId36"/>
    <p:sldId id="293" r:id="rId37"/>
    <p:sldId id="284" r:id="rId38"/>
    <p:sldId id="285" r:id="rId39"/>
    <p:sldId id="287" r:id="rId40"/>
    <p:sldId id="289" r:id="rId41"/>
    <p:sldId id="273" r:id="rId42"/>
    <p:sldId id="274" r:id="rId43"/>
  </p:sldIdLst>
  <p:sldSz cx="12192000" cy="6858000"/>
  <p:notesSz cx="10287000" cy="18288000"/>
  <p:embeddedFontLst>
    <p:embeddedFont>
      <p:font typeface="D2Coding" panose="020B0600000101010101" charset="-127"/>
      <p:regular r:id="rId45"/>
      <p:bold r:id="rId46"/>
    </p:embeddedFont>
    <p:embeddedFont>
      <p:font typeface="Salsa" panose="020B0600000101010101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en-US"/>
    </a:defPPr>
    <a:lvl1pPr marL="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93C"/>
    <a:srgbClr val="34E8EC"/>
    <a:srgbClr val="53976D"/>
    <a:srgbClr val="F25922"/>
    <a:srgbClr val="FFFFFF"/>
    <a:srgbClr val="FFB800"/>
    <a:srgbClr val="F2C1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>
      <p:cViewPr varScale="1">
        <p:scale>
          <a:sx n="102" d="100"/>
          <a:sy n="102" d="100"/>
        </p:scale>
        <p:origin x="918" y="108"/>
      </p:cViewPr>
      <p:guideLst>
        <p:guide orient="horz" pos="1440"/>
        <p:guide pos="19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9813E-0501-49F8-BB29-54828B2411AA}" type="datetimeFigureOut">
              <a:rPr lang="ko-KR" altLang="en-US" smtClean="0"/>
              <a:pPr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F6F4F-6BF2-4D96-BDD3-1D194F7868A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91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F6F4F-6BF2-4D96-BDD3-1D194F7868A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7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55.png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60.png"/><Relationship Id="rId5" Type="http://schemas.openxmlformats.org/officeDocument/2006/relationships/image" Target="../media/image10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5.png"/><Relationship Id="rId5" Type="http://schemas.openxmlformats.org/officeDocument/2006/relationships/image" Target="../media/image40.png"/><Relationship Id="rId10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70.png"/><Relationship Id="rId5" Type="http://schemas.openxmlformats.org/officeDocument/2006/relationships/image" Target="../media/image40.png"/><Relationship Id="rId10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4.png"/><Relationship Id="rId7" Type="http://schemas.openxmlformats.org/officeDocument/2006/relationships/image" Target="../media/image7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76.png"/><Relationship Id="rId12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87.png"/><Relationship Id="rId5" Type="http://schemas.openxmlformats.org/officeDocument/2006/relationships/image" Target="../media/image75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24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5.png"/><Relationship Id="rId7" Type="http://schemas.openxmlformats.org/officeDocument/2006/relationships/image" Target="../media/image9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5.jpeg"/><Relationship Id="rId7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4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2.png"/><Relationship Id="rId10" Type="http://schemas.openxmlformats.org/officeDocument/2006/relationships/image" Target="../media/image24.png"/><Relationship Id="rId4" Type="http://schemas.openxmlformats.org/officeDocument/2006/relationships/image" Target="../media/image101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4.png"/><Relationship Id="rId7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0.png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105.png"/><Relationship Id="rId4" Type="http://schemas.openxmlformats.org/officeDocument/2006/relationships/image" Target="../media/image34.png"/><Relationship Id="rId9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1.png"/><Relationship Id="rId7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24.png"/><Relationship Id="rId5" Type="http://schemas.openxmlformats.org/officeDocument/2006/relationships/image" Target="../media/image1.png"/><Relationship Id="rId10" Type="http://schemas.openxmlformats.org/officeDocument/2006/relationships/image" Target="../media/image105.png"/><Relationship Id="rId4" Type="http://schemas.openxmlformats.org/officeDocument/2006/relationships/image" Target="../media/image34.png"/><Relationship Id="rId9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5.png"/><Relationship Id="rId7" Type="http://schemas.openxmlformats.org/officeDocument/2006/relationships/image" Target="../media/image3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24.png"/><Relationship Id="rId5" Type="http://schemas.openxmlformats.org/officeDocument/2006/relationships/image" Target="../media/image108.png"/><Relationship Id="rId10" Type="http://schemas.openxmlformats.org/officeDocument/2006/relationships/image" Target="../media/image105.png"/><Relationship Id="rId4" Type="http://schemas.openxmlformats.org/officeDocument/2006/relationships/image" Target="../media/image1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4.png"/><Relationship Id="rId7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.png"/><Relationship Id="rId5" Type="http://schemas.openxmlformats.org/officeDocument/2006/relationships/image" Target="../media/image25.jpe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9746" y="2218141"/>
            <a:ext cx="106325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48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5592" y="2564556"/>
            <a:ext cx="4104456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sz="2000" kern="0" spc="67" dirty="0" smtClean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endParaRPr lang="en-US" sz="2000" kern="0" spc="67" dirty="0">
              <a:solidFill>
                <a:srgbClr val="494949"/>
              </a:solidFill>
              <a:latin typeface="D2Coding" panose="020B0609020101020101" pitchFamily="49" charset="-127"/>
              <a:ea typeface="D2Coding" panose="020B0609020101020101" pitchFamily="49" charset="-127"/>
              <a:cs typeface="D2Coding" pitchFamily="34" charset="0"/>
            </a:endParaRPr>
          </a:p>
          <a:p>
            <a:pPr algn="ctr"/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A</a:t>
            </a:r>
            <a:r>
              <a:rPr lang="en-US" sz="2000" kern="0" spc="67" dirty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 </a:t>
            </a:r>
            <a:r>
              <a:rPr lang="en-US" sz="2000" kern="0" spc="67" dirty="0" smtClean="0">
                <a:solidFill>
                  <a:srgbClr val="494949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Team!!</a:t>
            </a:r>
            <a:endParaRPr lang="en-US" sz="20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405" y="1459394"/>
            <a:ext cx="1999187" cy="735497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2575" y="949736"/>
            <a:ext cx="3125251" cy="13441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362" y="6136505"/>
            <a:ext cx="1768443" cy="30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769" y="5392593"/>
            <a:ext cx="213389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9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Main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3294" y="1308467"/>
            <a:ext cx="2440374" cy="528537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0470" y="2006367"/>
            <a:ext cx="2142063" cy="460851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2838" y="0"/>
            <a:ext cx="2564989" cy="452192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6724" y="70643"/>
            <a:ext cx="2347975" cy="50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646331"/>
            <a:chOff x="848084" y="2936813"/>
            <a:chExt cx="7229864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환자 보호자 타입 선택</a:t>
              </a:r>
            </a:p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검사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혈액형 등록 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1283" y="94924"/>
            <a:ext cx="2035880" cy="44181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448" y="2069040"/>
            <a:ext cx="2048465" cy="443923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08" y="56797"/>
            <a:ext cx="2038843" cy="444742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6686" y="2060848"/>
            <a:ext cx="2064334" cy="444742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44343" y="3689283"/>
            <a:ext cx="3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D2Coding" panose="020B0609020101020101" pitchFamily="49" charset="-127"/>
              </a:rPr>
              <a:t>아이디 중복 검사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244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Login  &amp;  Join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주소 검색 다음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아이디 찾기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</a:t>
              </a:r>
              <a:r>
                <a:rPr lang="ko-KR" altLang="en-US" sz="1800" dirty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 등록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4854" y="0"/>
            <a:ext cx="2052492" cy="44864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6121" y="1514873"/>
            <a:ext cx="2378445" cy="517053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8046" y="13647"/>
            <a:ext cx="1681515" cy="441167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9626" y="1869775"/>
            <a:ext cx="2145777" cy="474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7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Details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스플래쉬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화면</a:t>
              </a:r>
              <a:endPara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로그인 전 화면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메인 화면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4" y="640306"/>
            <a:ext cx="242853" cy="1219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916" y="116632"/>
            <a:ext cx="1627400" cy="35374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797" y="1139743"/>
            <a:ext cx="1867357" cy="3562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974" y="4680626"/>
            <a:ext cx="1905749" cy="1784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740" y="141251"/>
            <a:ext cx="1639623" cy="35374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336" y="2782548"/>
            <a:ext cx="1642708" cy="35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Detail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기본 권한 허용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긴급전화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다이얼로그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044" y="0"/>
            <a:ext cx="2148479" cy="5229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729" y="1536084"/>
            <a:ext cx="2339422" cy="5128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2216" y="1522538"/>
            <a:ext cx="2325683" cy="51165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2969" y="0"/>
            <a:ext cx="2197826" cy="47346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5753" y="5276185"/>
            <a:ext cx="3315163" cy="1419423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862850" y="3157894"/>
            <a:ext cx="7229864" cy="369332"/>
            <a:chOff x="848084" y="2936813"/>
            <a:chExt cx="7229864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푸시 메시지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1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CCTV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스트리밍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웹뷰를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사용하여 </a:t>
              </a:r>
              <a:r>
                <a:rPr lang="en-US" altLang="ko-KR" sz="1800" dirty="0" err="1" smtClean="0">
                  <a:latin typeface="D2Coding" panose="020B0609020101020101" pitchFamily="49" charset="-127"/>
                </a:rPr>
                <a:t>cctv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로딩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" y="3151663"/>
            <a:ext cx="314713" cy="295346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852480" y="3114592"/>
            <a:ext cx="4163532" cy="369332"/>
            <a:chOff x="848084" y="2936813"/>
            <a:chExt cx="416353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</a:rPr>
                <a:t>웹뷰의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 풀 스크린 전환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5654" y="117348"/>
            <a:ext cx="2623707" cy="56824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8589143" y="3029711"/>
            <a:ext cx="2129848" cy="48118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414" y="117348"/>
            <a:ext cx="3374717" cy="41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condition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환자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기기를 통한 데이터 삽입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보호자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환자의 최신 정보 조회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916" y="1588678"/>
            <a:ext cx="2347975" cy="50252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2258" y="83544"/>
            <a:ext cx="2267851" cy="49254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8576" y="27177"/>
            <a:ext cx="2436687" cy="52910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26700" y="5437141"/>
            <a:ext cx="496321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condition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문자 발송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5224" y="933445"/>
            <a:ext cx="2142063" cy="46085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9844" y="933445"/>
            <a:ext cx="2914206" cy="460851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248" y="927425"/>
            <a:ext cx="2564989" cy="4521928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848084" y="3228338"/>
            <a:ext cx="7229864" cy="369332"/>
            <a:chOff x="848084" y="2936813"/>
            <a:chExt cx="7229864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모니터링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게시판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더 보기</a:t>
              </a:r>
              <a:r>
                <a:rPr lang="en-US" altLang="ko-KR" sz="1800" dirty="0" smtClean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접기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flipV="1">
            <a:off x="-76257" y="-2067"/>
            <a:ext cx="2209857" cy="878369"/>
            <a:chOff x="-111754" y="4705492"/>
            <a:chExt cx="3876819" cy="2159445"/>
          </a:xfrm>
        </p:grpSpPr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54" name="그룹 53"/>
          <p:cNvGrpSpPr/>
          <p:nvPr/>
        </p:nvGrpSpPr>
        <p:grpSpPr>
          <a:xfrm>
            <a:off x="848084" y="3851133"/>
            <a:ext cx="4163532" cy="369332"/>
            <a:chOff x="848084" y="2936813"/>
            <a:chExt cx="4163532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비밀 글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402" y="1703051"/>
            <a:ext cx="2252546" cy="49109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437" y="49505"/>
            <a:ext cx="2128582" cy="47152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279" y="2121219"/>
            <a:ext cx="2098878" cy="4589545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874107" y="3257919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스크롤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73425" y="43655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글쓰기 기능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1324" y="0"/>
            <a:ext cx="2345230" cy="519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8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8" name="그룹 58"/>
          <p:cNvGrpSpPr/>
          <p:nvPr/>
        </p:nvGrpSpPr>
        <p:grpSpPr>
          <a:xfrm flipH="1" flipV="1">
            <a:off x="7393482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647728" y="3284984"/>
            <a:ext cx="3168352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415480" y="2996952"/>
            <a:ext cx="1561311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415480" y="5373216"/>
            <a:ext cx="8064896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415480" y="4509120"/>
            <a:ext cx="5760640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-600744" y="2069145"/>
            <a:ext cx="489654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384032" y="2924944"/>
            <a:ext cx="3461014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333885" y="5229200"/>
            <a:ext cx="3362515" cy="0"/>
          </a:xfrm>
          <a:prstGeom prst="line">
            <a:avLst/>
          </a:prstGeom>
          <a:ln w="19050">
            <a:solidFill>
              <a:srgbClr val="F259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291094" y="1700808"/>
            <a:ext cx="8818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</a:t>
            </a:r>
            <a:r>
              <a:rPr lang="ko-KR" altLang="en-US" dirty="0"/>
              <a:t>측정기의 대중화</a:t>
            </a:r>
            <a:r>
              <a:rPr lang="en-US" altLang="ko-KR" dirty="0" smtClean="0"/>
              <a:t>!!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최근 </a:t>
            </a:r>
            <a:r>
              <a:rPr lang="ko-KR" altLang="en-US" dirty="0"/>
              <a:t>신종 코로나바이러스 </a:t>
            </a:r>
            <a:r>
              <a:rPr lang="ko-KR" altLang="en-US" dirty="0" err="1"/>
              <a:t>감염증</a:t>
            </a:r>
            <a:r>
              <a:rPr lang="en-US" altLang="ko-KR" dirty="0"/>
              <a:t>(</a:t>
            </a:r>
            <a:r>
              <a:rPr lang="ko-KR" altLang="en-US" dirty="0"/>
              <a:t>코로나</a:t>
            </a:r>
            <a:r>
              <a:rPr lang="en-US" altLang="ko-KR" dirty="0"/>
              <a:t>19) </a:t>
            </a:r>
            <a:r>
              <a:rPr lang="ko-KR" altLang="en-US" dirty="0"/>
              <a:t>여파로 고령자</a:t>
            </a:r>
            <a:r>
              <a:rPr lang="en-US" altLang="ko-KR" dirty="0"/>
              <a:t>.</a:t>
            </a:r>
            <a:r>
              <a:rPr lang="ko-KR" altLang="en-US" dirty="0"/>
              <a:t>기저질환자들의 병</a:t>
            </a:r>
            <a:r>
              <a:rPr lang="en-US" altLang="ko-KR" dirty="0"/>
              <a:t>.</a:t>
            </a:r>
            <a:r>
              <a:rPr lang="ko-KR" altLang="en-US" dirty="0"/>
              <a:t>의원 방문이 제한되자 환자의 몸에 부착해 일상생활 중에 심장 상태를 모니 </a:t>
            </a:r>
            <a:r>
              <a:rPr lang="ko-KR" altLang="en-US" dirty="0" err="1"/>
              <a:t>터링하는</a:t>
            </a:r>
            <a:r>
              <a:rPr lang="ko-KR" altLang="en-US" dirty="0"/>
              <a:t> 심전도 기기가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/>
              <a:t>심전도 검사는 피부에 부착한 전극으로 심장의 전기신호를 측정하기 때문에 병원에서 이뤄지는 짧은 시간 검사로는 부정맥이 잘 </a:t>
            </a:r>
            <a:r>
              <a:rPr lang="ko-KR" altLang="en-US" dirty="0" smtClean="0"/>
              <a:t>발견되지 않는다는 단점이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/>
              <a:t>이에 따라 부정맥이 의심될 때는 </a:t>
            </a:r>
            <a:r>
              <a:rPr lang="en-US" altLang="ko-KR" dirty="0"/>
              <a:t>24</a:t>
            </a:r>
            <a:r>
              <a:rPr lang="ko-KR" altLang="en-US" dirty="0"/>
              <a:t>시간 심전도를 기록하는 </a:t>
            </a:r>
            <a:r>
              <a:rPr lang="en-US" altLang="ko-KR" dirty="0" smtClean="0"/>
              <a:t>＇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검사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</a:t>
            </a:r>
            <a:r>
              <a:rPr lang="ko-KR" altLang="en-US" dirty="0"/>
              <a:t>필요하다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홀터</a:t>
            </a:r>
            <a:r>
              <a:rPr lang="ko-KR" altLang="en-US" dirty="0" smtClean="0"/>
              <a:t> </a:t>
            </a:r>
            <a:r>
              <a:rPr lang="ko-KR" altLang="en-US" dirty="0"/>
              <a:t>검사는 </a:t>
            </a:r>
            <a:r>
              <a:rPr lang="ko-KR" altLang="en-US" dirty="0" err="1"/>
              <a:t>간혈적으로</a:t>
            </a:r>
            <a:r>
              <a:rPr lang="ko-KR" altLang="en-US" dirty="0"/>
              <a:t> 발생하는 부정맥을 발견하기 위해 </a:t>
            </a:r>
            <a:r>
              <a:rPr lang="en-US" altLang="ko-KR" dirty="0"/>
              <a:t>24</a:t>
            </a:r>
            <a:r>
              <a:rPr lang="ko-KR" altLang="en-US" dirty="0"/>
              <a:t>시간 일상생활 중에 데이터를 수집하는 </a:t>
            </a:r>
            <a:r>
              <a:rPr lang="ko-KR" altLang="en-US" dirty="0" smtClean="0"/>
              <a:t>검사법입니다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err="1"/>
              <a:t>흘터</a:t>
            </a:r>
            <a:r>
              <a:rPr lang="ko-KR" altLang="en-US" dirty="0"/>
              <a:t> 검사를 받은 환자는 </a:t>
            </a:r>
            <a:r>
              <a:rPr lang="ko-KR" altLang="en-US" dirty="0" smtClean="0"/>
              <a:t> 지난</a:t>
            </a:r>
            <a:r>
              <a:rPr lang="en-US" altLang="ko-KR" dirty="0" smtClean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22</a:t>
            </a:r>
            <a:r>
              <a:rPr lang="ko-KR" altLang="en-US" dirty="0"/>
              <a:t>만</a:t>
            </a:r>
            <a:r>
              <a:rPr lang="en-US" altLang="ko-KR" dirty="0"/>
              <a:t>3,043</a:t>
            </a:r>
            <a:r>
              <a:rPr lang="ko-KR" altLang="en-US" dirty="0"/>
              <a:t>명에서 지난해 </a:t>
            </a:r>
            <a:r>
              <a:rPr lang="en-US" altLang="ko-KR" dirty="0"/>
              <a:t>30</a:t>
            </a:r>
            <a:r>
              <a:rPr lang="ko-KR" altLang="en-US" dirty="0"/>
              <a:t>만 </a:t>
            </a:r>
            <a:r>
              <a:rPr lang="en-US" altLang="ko-KR" dirty="0"/>
              <a:t>8,685</a:t>
            </a:r>
            <a:r>
              <a:rPr lang="ko-KR" altLang="en-US" dirty="0"/>
              <a:t>명으로 </a:t>
            </a:r>
            <a:r>
              <a:rPr lang="en-US" altLang="ko-KR" dirty="0"/>
              <a:t>5</a:t>
            </a:r>
            <a:r>
              <a:rPr lang="ko-KR" altLang="en-US" dirty="0"/>
              <a:t>년간 약 </a:t>
            </a:r>
            <a:r>
              <a:rPr lang="en-US" altLang="ko-KR" dirty="0"/>
              <a:t>38% </a:t>
            </a:r>
            <a:r>
              <a:rPr lang="ko-KR" altLang="en-US" dirty="0"/>
              <a:t>가량 증가했을 정도로 수요가 점차 늘고 </a:t>
            </a:r>
            <a:r>
              <a:rPr lang="ko-KR" altLang="en-US" dirty="0" smtClean="0"/>
              <a:t>있는데요</a:t>
            </a:r>
            <a:r>
              <a:rPr lang="en-US" altLang="ko-KR" dirty="0" smtClean="0"/>
              <a:t>.  </a:t>
            </a:r>
            <a:r>
              <a:rPr lang="ko-KR" altLang="en-US" dirty="0" smtClean="0"/>
              <a:t>문제는 </a:t>
            </a:r>
            <a:r>
              <a:rPr lang="ko-KR" altLang="en-US" dirty="0" err="1"/>
              <a:t>홀터</a:t>
            </a:r>
            <a:r>
              <a:rPr lang="ko-KR" altLang="en-US" dirty="0"/>
              <a:t> 검사가 매우 불편하다는 </a:t>
            </a:r>
            <a:r>
              <a:rPr lang="ko-KR" altLang="en-US" dirty="0" smtClean="0"/>
              <a:t>점입니다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/>
              <a:t>24</a:t>
            </a:r>
            <a:r>
              <a:rPr lang="ko-KR" altLang="en-US" dirty="0"/>
              <a:t>시간 이상 심장박동 측정기를 착용해야 하는데다</a:t>
            </a:r>
            <a:r>
              <a:rPr lang="en-US" altLang="ko-KR" dirty="0"/>
              <a:t>, </a:t>
            </a:r>
            <a:r>
              <a:rPr lang="ko-KR" altLang="en-US" dirty="0"/>
              <a:t>대형 종합병원에서만 검사가 </a:t>
            </a:r>
            <a:r>
              <a:rPr lang="ko-KR" altLang="en-US" dirty="0" smtClean="0"/>
              <a:t>가능하기 때문인데요</a:t>
            </a:r>
            <a:r>
              <a:rPr lang="en-US" altLang="ko-KR" dirty="0" smtClean="0"/>
              <a:t>.   </a:t>
            </a:r>
            <a:r>
              <a:rPr lang="ko-KR" altLang="en-US" dirty="0" smtClean="0"/>
              <a:t>최근 </a:t>
            </a: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대유행으로 환자들의 병원 방문이 제한되면서 환자들의 불편은 더욱 커지고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 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심전도 측정기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는 </a:t>
            </a:r>
            <a:r>
              <a:rPr lang="ko-KR" altLang="en-US" dirty="0"/>
              <a:t>간편하게 집에서 부정맥 진단을 위한 데이터를 수집할 수 있어 주목받고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이와 더불어 체온이나 낙상감지센서를 이용한 </a:t>
            </a:r>
            <a:r>
              <a:rPr lang="ko-KR" altLang="en-US" dirty="0" err="1" smtClean="0"/>
              <a:t>웨어러블</a:t>
            </a:r>
            <a:r>
              <a:rPr lang="ko-KR" altLang="en-US" dirty="0" smtClean="0"/>
              <a:t> 기능을 추가하여 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환자의 생명과 직결되는 </a:t>
            </a:r>
            <a:r>
              <a:rPr lang="ko-KR" altLang="en-US" dirty="0" err="1" smtClean="0"/>
              <a:t>골든타임을</a:t>
            </a:r>
            <a:r>
              <a:rPr lang="ko-KR" altLang="en-US" dirty="0" smtClean="0"/>
              <a:t> 놓치지않고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측정결과에 따른 빠른 응급처치가 이어져  예방 및 빠른 대응으로 많은 환자의 생명을 지키고  모든 가정의  행복을 </a:t>
            </a:r>
            <a:r>
              <a:rPr lang="ko-KR" altLang="en-US" dirty="0" err="1" smtClean="0"/>
              <a:t>지키는것이</a:t>
            </a:r>
            <a:r>
              <a:rPr lang="ko-KR" altLang="en-US" dirty="0" smtClean="0"/>
              <a:t> 저희 </a:t>
            </a:r>
            <a:r>
              <a:rPr lang="en-US" altLang="ko-KR" dirty="0" smtClean="0"/>
              <a:t>Smart </a:t>
            </a:r>
            <a:r>
              <a:rPr lang="en-US" altLang="ko-KR" dirty="0" err="1" smtClean="0"/>
              <a:t>HomeKeeper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목표일것입니다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  <a:r>
              <a:rPr lang="ko-KR" altLang="en-US" dirty="0"/>
              <a:t>가까운 이웃이 먼 친척보다 </a:t>
            </a:r>
            <a:r>
              <a:rPr lang="ko-KR" altLang="en-US" dirty="0" smtClean="0"/>
              <a:t>낫다</a:t>
            </a:r>
            <a:r>
              <a:rPr lang="en-US" altLang="ko-KR" dirty="0" smtClean="0"/>
              <a:t>???NO!NO!</a:t>
            </a:r>
            <a:endParaRPr lang="en-US" altLang="ko-KR" dirty="0"/>
          </a:p>
          <a:p>
            <a:r>
              <a:rPr lang="ko-KR" altLang="en-US" dirty="0" smtClean="0"/>
              <a:t> </a:t>
            </a:r>
            <a:r>
              <a:rPr lang="ko-KR" altLang="en-US" dirty="0" err="1" smtClean="0"/>
              <a:t>환자옆을</a:t>
            </a:r>
            <a:r>
              <a:rPr lang="ko-KR" altLang="en-US" dirty="0" smtClean="0"/>
              <a:t> 계속 </a:t>
            </a:r>
            <a:r>
              <a:rPr lang="ko-KR" altLang="en-US" dirty="0" err="1" smtClean="0"/>
              <a:t>지킬수</a:t>
            </a:r>
            <a:r>
              <a:rPr lang="ko-KR" altLang="en-US" dirty="0" smtClean="0"/>
              <a:t> 없는 상황을 고려하여 보호자도 함께 가입과 환자의 상태를 공유할 수  있어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안심하고 일상생활을 </a:t>
            </a:r>
            <a:r>
              <a:rPr lang="ko-KR" altLang="en-US" dirty="0" err="1" smtClean="0"/>
              <a:t>유지할수</a:t>
            </a:r>
            <a:r>
              <a:rPr lang="ko-KR" altLang="en-US" dirty="0" smtClean="0"/>
              <a:t> 있도록 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바쁜 현대인에게 적합한 상품입니다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알림 로그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848084" y="1971675"/>
            <a:ext cx="5324115" cy="369332"/>
            <a:chOff x="848084" y="2362200"/>
            <a:chExt cx="4859397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456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알림 로그 조회 기능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848084" y="2546288"/>
            <a:ext cx="7229864" cy="369332"/>
            <a:chOff x="848084" y="2936813"/>
            <a:chExt cx="7229864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145982" y="2936813"/>
              <a:ext cx="6931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</a:rPr>
                <a:t>확인 시 읽음 상태 업데이트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52480" y="3114670"/>
            <a:ext cx="6157920" cy="369332"/>
            <a:chOff x="848084" y="2362200"/>
            <a:chExt cx="615792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362200"/>
              <a:ext cx="5860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UI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업데이</a:t>
              </a:r>
              <a:r>
                <a:rPr lang="ko-KR" altLang="en-US" sz="1800" dirty="0">
                  <a:latin typeface="D2Coding" panose="020B0609020101020101" pitchFamily="49" charset="-127"/>
                </a:rPr>
                <a:t>트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-323850" y="4300086"/>
            <a:ext cx="4076700" cy="2313325"/>
            <a:chOff x="-328482" y="4705492"/>
            <a:chExt cx="4093547" cy="21594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362" y="2052471"/>
            <a:ext cx="2592645" cy="45186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4098" y="30898"/>
            <a:ext cx="2733426" cy="4503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577" y="0"/>
            <a:ext cx="2498638" cy="41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Android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2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Development Background</a:t>
            </a:r>
            <a:endParaRPr lang="en-US" sz="3200" dirty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504" y="1701726"/>
            <a:ext cx="8811855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3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Information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195999" y="4098796"/>
            <a:ext cx="1800000" cy="1800000"/>
            <a:chOff x="4815068" y="3048000"/>
            <a:chExt cx="1800000" cy="180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815068" y="3048000"/>
              <a:ext cx="1800000" cy="1800000"/>
            </a:xfrm>
            <a:prstGeom prst="roundRect">
              <a:avLst>
                <a:gd name="adj" fmla="val 11743"/>
              </a:avLst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15068" y="3444618"/>
              <a:ext cx="1800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Health</a:t>
              </a:r>
              <a:b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</a:br>
              <a:r>
                <a:rPr lang="en-US" altLang="ko-KR" sz="2800" dirty="0" smtClean="0">
                  <a:solidFill>
                    <a:schemeClr val="bg1"/>
                  </a:solidFill>
                  <a:latin typeface="Salsa" panose="02000503060000020004" pitchFamily="2" charset="0"/>
                  <a:ea typeface="D2Coding" panose="020B0609020101020101" pitchFamily="49" charset="-127"/>
                </a:rPr>
                <a:t>Keeper</a:t>
              </a:r>
              <a:endParaRPr lang="en-US" altLang="ko-KR" sz="2800" dirty="0">
                <a:solidFill>
                  <a:schemeClr val="bg1"/>
                </a:solidFill>
                <a:latin typeface="Salsa" panose="02000503060000020004" pitchFamily="2" charset="0"/>
                <a:ea typeface="D2Coding" panose="020B0609020101020101" pitchFamily="49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442540" y="2127007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발생</a:t>
            </a:r>
            <a:r>
              <a:rPr lang="en-US" altLang="ko-KR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신고</a:t>
            </a:r>
            <a:endParaRPr lang="ko-KR" altLang="en-US" sz="1600" b="1" dirty="0">
              <a:solidFill>
                <a:srgbClr val="FF0000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2890" y="5898796"/>
            <a:ext cx="1949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고객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160241" y="3909314"/>
            <a:ext cx="1872045" cy="1089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9924809">
            <a:off x="6916028" y="4206686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sz="1600" b="1" dirty="0" smtClean="0">
                <a:solidFill>
                  <a:schemeClr val="accent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이상 확인</a:t>
            </a:r>
            <a:endParaRPr lang="ko-KR" altLang="en-US" sz="1600" b="1" dirty="0">
              <a:solidFill>
                <a:schemeClr val="accent6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 rot="1808719">
            <a:off x="3169758" y="41096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실시간 감지</a:t>
            </a:r>
            <a:endParaRPr lang="ko-KR" altLang="en-US" sz="16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 rot="19924809">
            <a:off x="7254794" y="4648790"/>
            <a:ext cx="193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lang="ko-KR" altLang="en-US" sz="1600" b="1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이상 없음 확인</a:t>
            </a:r>
            <a:endParaRPr lang="ko-KR" altLang="en-US" sz="1600" b="1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052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515" y="2980361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-icons-png.flaticon.com/512/427/4277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76" y="4972467"/>
            <a:ext cx="970969" cy="97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6126" y="1098622"/>
            <a:ext cx="2497856" cy="4625893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 flipV="1">
            <a:off x="7131939" y="3961210"/>
            <a:ext cx="1924606" cy="103758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7201580" y="4094198"/>
            <a:ext cx="1909466" cy="1086020"/>
          </a:xfrm>
          <a:prstGeom prst="straightConnector1">
            <a:avLst/>
          </a:prstGeom>
          <a:ln>
            <a:solidFill>
              <a:srgbClr val="0B59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296" y="231405"/>
            <a:ext cx="1887703" cy="1823559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 flipH="1" flipV="1">
            <a:off x="5663952" y="1700808"/>
            <a:ext cx="3672408" cy="72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212" y="1790485"/>
            <a:ext cx="2137677" cy="208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938" y="970237"/>
            <a:ext cx="6979735" cy="5009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8" y="4163613"/>
            <a:ext cx="4267212" cy="2438407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 Schematic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49772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37741" y="412141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라즈베리파이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2284" y="398721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온도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18089" y="2421378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가속도센서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4080" y="2864946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충전 단자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6211" y="1130288"/>
            <a:ext cx="231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HM10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블루투스 모듈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14854" y="5796323"/>
            <a:ext cx="1317512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심박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센서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3108" y="1462088"/>
            <a:ext cx="909728" cy="36933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건전지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4" name="Picture 2" descr="https://cdn-icons-png.flaticon.com/512/179/179349.pn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04" y="1164424"/>
            <a:ext cx="337306" cy="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cons-png.flaticon.com/512/179/179350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160" y="1332444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cons-png.flaticon.com/512/179/179351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402" y="2877989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-icons-png.flaticon.com/512/179/179352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487" y="242855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cdn-icons-png.flaticon.com/512/179/179357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78" y="398721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cons-png.flaticon.com/512/179/179358.png"/>
          <p:cNvPicPr>
            <a:picLocks noChangeAspect="1" noChangeArrowheads="1"/>
          </p:cNvPicPr>
          <p:nvPr/>
        </p:nvPicPr>
        <p:blipFill>
          <a:blip r:embed="rId1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340" y="5699496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cdn-icons-png.flaticon.com/512/179/179359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5353473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cdn-icons-png.flaticon.com/512/179/179360.png"/>
          <p:cNvPicPr>
            <a:picLocks noChangeAspect="1" noChangeArrowheads="1"/>
          </p:cNvPicPr>
          <p:nvPr/>
        </p:nvPicPr>
        <p:blipFill>
          <a:blip r:embed="rId1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1" y="4153625"/>
            <a:ext cx="337121" cy="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08490" y="5330164"/>
            <a:ext cx="194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카메라</a:t>
            </a:r>
            <a:endParaRPr lang="ko-KR" alt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 rot="10800000" flipV="1">
            <a:off x="9315450" y="5029201"/>
            <a:ext cx="2966453" cy="1583562"/>
            <a:chOff x="-111754" y="4705492"/>
            <a:chExt cx="3876819" cy="21594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67789" y="1525331"/>
            <a:ext cx="3867589" cy="4356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496613" y="1809059"/>
            <a:ext cx="3541025" cy="5369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31570" y="-781880"/>
            <a:ext cx="2320726" cy="42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8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Android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886" y="1676400"/>
            <a:ext cx="2296912" cy="4419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98" y="1677675"/>
            <a:ext cx="2302701" cy="4418325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flipH="1" flipV="1">
            <a:off x="7429499" y="-14181"/>
            <a:ext cx="4903127" cy="2418260"/>
            <a:chOff x="-111754" y="4705492"/>
            <a:chExt cx="3876819" cy="215944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570" y="1668559"/>
            <a:ext cx="230884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err="1" smtClean="0">
                <a:solidFill>
                  <a:srgbClr val="0B593C"/>
                </a:solidFill>
                <a:latin typeface="Salsa" panose="02000503060000020004" pitchFamily="2" charset="0"/>
              </a:rPr>
              <a:t>IoT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3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19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333" dirty="0">
                <a:solidFill>
                  <a:schemeClr val="bg1">
                    <a:lumMod val="65000"/>
                  </a:schemeClr>
                </a:solidFill>
                <a:latin typeface="Salsa" panose="02000503060000020004" pitchFamily="2" charset="0"/>
                <a:cs typeface="D2Coding" pitchFamily="34" charset="0"/>
              </a:rPr>
              <a:t>PROJECT</a:t>
            </a:r>
            <a:endParaRPr lang="en-US" sz="5000" dirty="0">
              <a:solidFill>
                <a:schemeClr val="bg1">
                  <a:lumMod val="65000"/>
                </a:schemeClr>
              </a:solidFill>
              <a:latin typeface="Salsa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41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7820025" y="-472"/>
            <a:ext cx="3611045" cy="6865409"/>
            <a:chOff x="12513592" y="-708"/>
            <a:chExt cx="5416567" cy="102981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3592" y="-708"/>
              <a:ext cx="5416567" cy="1029811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01653" y="2345263"/>
            <a:ext cx="6665947" cy="20239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 Smart </a:t>
            </a:r>
            <a:r>
              <a:rPr lang="en-US" altLang="ko-KR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health</a:t>
            </a:r>
            <a:r>
              <a:rPr lang="en-US" sz="20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은 </a:t>
            </a:r>
            <a:r>
              <a:rPr lang="en-US" altLang="ko-KR" sz="2000" b="1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와</a:t>
            </a:r>
            <a:r>
              <a:rPr lang="en-US" altLang="ko-KR" sz="20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health,</a:t>
            </a: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Keepper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                      합성어로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 실시간으로 건강체크를 하여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환자의 건강과 가정의 행복을 추구하는 상품입니다</a:t>
            </a:r>
            <a:r>
              <a:rPr lang="en-US" altLang="ko-KR" sz="20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77540" y="709028"/>
            <a:ext cx="1348584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About 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4811711"/>
            <a:ext cx="949121" cy="7460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73236" y="5096099"/>
            <a:ext cx="113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Web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90" y="2929003"/>
            <a:ext cx="896400" cy="11461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84680" y="3314783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Android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411" y="1418936"/>
            <a:ext cx="896400" cy="92932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797560" y="1741550"/>
            <a:ext cx="12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</a:t>
            </a:r>
            <a:endParaRPr lang="ko-KR" altLang="en-US" sz="2400" b="1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054" y="1272820"/>
            <a:ext cx="1981477" cy="97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Project Logic 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10800000" flipV="1">
            <a:off x="9315450" y="5038726"/>
            <a:ext cx="2966453" cy="1583562"/>
            <a:chOff x="-111754" y="4705492"/>
            <a:chExt cx="3876819" cy="21594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4304743" y="1736334"/>
            <a:ext cx="2438400" cy="480611"/>
            <a:chOff x="4870393" y="1600199"/>
            <a:chExt cx="2438400" cy="48061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70393" y="1645503"/>
              <a:ext cx="24360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로그인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272515" y="266722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59385" y="265209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 회원 메인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3472950" y="2216943"/>
            <a:ext cx="2016000" cy="433790"/>
            <a:chOff x="4051300" y="2080810"/>
            <a:chExt cx="2016000" cy="711241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4051300" y="2438399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rot="5400000">
              <a:off x="587917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3884734" y="2612051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 flipH="1">
            <a:off x="5575285" y="2219450"/>
            <a:ext cx="2016000" cy="431285"/>
            <a:chOff x="4051300" y="2080810"/>
            <a:chExt cx="2016000" cy="71124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3884000" y="261205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8412283" y="3313124"/>
            <a:ext cx="2438400" cy="480611"/>
            <a:chOff x="4870393" y="1600199"/>
            <a:chExt cx="2438400" cy="48061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870393" y="1600199"/>
              <a:ext cx="2438400" cy="480611"/>
            </a:xfrm>
            <a:prstGeom prst="round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76799" y="1655467"/>
              <a:ext cx="2431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solidFill>
                    <a:schemeClr val="bg1"/>
                  </a:solidFill>
                  <a:latin typeface="D2Coding" panose="020B0609020101020101" pitchFamily="49" charset="-127"/>
                  <a:ea typeface="D2Coding" panose="020B0609020101020101" pitchFamily="49" charset="-127"/>
                </a:rPr>
                <a:t>회원가입 페이지</a:t>
              </a:r>
              <a:endParaRPr lang="ko-KR" altLang="en-US" sz="1800" b="1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 flipH="1">
            <a:off x="6741298" y="1960310"/>
            <a:ext cx="2892511" cy="1337743"/>
            <a:chOff x="4051300" y="2436782"/>
            <a:chExt cx="2016000" cy="360000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4051300" y="2438400"/>
              <a:ext cx="2016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rot="5400000">
              <a:off x="3878079" y="261678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2453624" y="3048000"/>
            <a:ext cx="2057400" cy="424264"/>
            <a:chOff x="4051300" y="2080810"/>
            <a:chExt cx="3952400" cy="69562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4051300" y="2438399"/>
              <a:ext cx="39524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>
              <a:off x="5871550" y="226081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rot="5400000">
              <a:off x="3895942" y="2596430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>
              <a:off x="7792460" y="2596432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/>
        </p:nvGrpSpPr>
        <p:grpSpPr>
          <a:xfrm>
            <a:off x="1610991" y="3503772"/>
            <a:ext cx="1703708" cy="1728090"/>
            <a:chOff x="1191907" y="3272666"/>
            <a:chExt cx="1703708" cy="1728090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196004" y="3431089"/>
              <a:ext cx="1699611" cy="1569667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67631" y="3272666"/>
              <a:ext cx="11565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96004" y="3738513"/>
              <a:ext cx="1699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상품 보기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96003" y="4122420"/>
              <a:ext cx="1699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등록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91907" y="4493294"/>
              <a:ext cx="1703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 수정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3617418" y="3500086"/>
            <a:ext cx="1769922" cy="1742652"/>
            <a:chOff x="1171414" y="3272666"/>
            <a:chExt cx="1769922" cy="1742652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171416" y="3431090"/>
              <a:ext cx="1769920" cy="1584228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96209" y="3272666"/>
              <a:ext cx="111079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고객관리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71416" y="3738513"/>
              <a:ext cx="17699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71415" y="4131177"/>
              <a:ext cx="1769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전체 고객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71414" y="4496980"/>
              <a:ext cx="17699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 사항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9256358" y="4267981"/>
            <a:ext cx="72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일반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223562" y="4275824"/>
            <a:ext cx="93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사업자</a:t>
            </a:r>
            <a:endParaRPr lang="ko-KR" altLang="en-US" sz="1800" b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 flipH="1">
            <a:off x="8445289" y="3796711"/>
            <a:ext cx="2249998" cy="432000"/>
            <a:chOff x="2516900" y="2071910"/>
            <a:chExt cx="7422742" cy="712420"/>
          </a:xfrm>
        </p:grpSpPr>
        <p:cxnSp>
          <p:nvCxnSpPr>
            <p:cNvPr id="68" name="직선 연결선 67"/>
            <p:cNvCxnSpPr/>
            <p:nvPr/>
          </p:nvCxnSpPr>
          <p:spPr>
            <a:xfrm>
              <a:off x="2516900" y="2438401"/>
              <a:ext cx="7422742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 rot="5400000">
              <a:off x="5695340" y="2428120"/>
              <a:ext cx="71242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 rot="5400000">
              <a:off x="9712912" y="2601578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 rot="5400000">
              <a:off x="2359937" y="2604324"/>
              <a:ext cx="36000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그룹 71"/>
          <p:cNvGrpSpPr/>
          <p:nvPr/>
        </p:nvGrpSpPr>
        <p:grpSpPr>
          <a:xfrm>
            <a:off x="7848600" y="4265666"/>
            <a:ext cx="1222593" cy="1359543"/>
            <a:chOff x="1230635" y="3272666"/>
            <a:chExt cx="1633562" cy="1359543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230635" y="3431090"/>
              <a:ext cx="1633562" cy="1201119"/>
            </a:xfrm>
            <a:prstGeom prst="roundRect">
              <a:avLst>
                <a:gd name="adj" fmla="val 11253"/>
              </a:avLst>
            </a:prstGeom>
            <a:solidFill>
              <a:schemeClr val="bg1"/>
            </a:solidFill>
            <a:ln>
              <a:solidFill>
                <a:srgbClr val="0B59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616644" y="3272666"/>
              <a:ext cx="8618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800" b="1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소셜</a:t>
              </a:r>
              <a:endParaRPr lang="ko-KR" altLang="en-US" sz="18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230635" y="3738513"/>
              <a:ext cx="16335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Naver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230636" y="4076700"/>
              <a:ext cx="1633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Kakao</a:t>
              </a:r>
              <a:endParaRPr lang="ko-KR" altLang="en-US" sz="1600" b="1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Main(Login)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44" y="1763055"/>
            <a:ext cx="6549688" cy="4277257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848084" y="1971675"/>
            <a:ext cx="3800116" cy="369332"/>
            <a:chOff x="848084" y="2362200"/>
            <a:chExt cx="3800116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네이버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, 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카카오 로그인 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48084" y="2546288"/>
            <a:ext cx="3800116" cy="369332"/>
            <a:chOff x="848084" y="2936813"/>
            <a:chExt cx="3800116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1145982" y="2936813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Interceptor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뒤로가기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방지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H="1" flipV="1">
            <a:off x="8886824" y="-14181"/>
            <a:ext cx="3417226" cy="1919181"/>
            <a:chOff x="-111754" y="4705492"/>
            <a:chExt cx="3876819" cy="2159445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5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"/>
          <a:stretch/>
        </p:blipFill>
        <p:spPr>
          <a:xfrm>
            <a:off x="5084921" y="151209"/>
            <a:ext cx="6327495" cy="6249591"/>
          </a:xfrm>
          <a:prstGeom prst="rect">
            <a:avLst/>
          </a:prstGeom>
        </p:spPr>
      </p:pic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Join – Business Member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113" y="1143000"/>
            <a:ext cx="6549687" cy="4909874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 flipH="1">
            <a:off x="10665072" y="5477752"/>
            <a:ext cx="1705362" cy="1387849"/>
            <a:chOff x="-257562" y="4753378"/>
            <a:chExt cx="2807701" cy="2120871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39" name="TextBox 38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비정상적인 접근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방지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네이버</a:t>
              </a:r>
              <a:r>
                <a:rPr lang="en-US" altLang="ko-KR" sz="1800" dirty="0">
                  <a:latin typeface="D2Coding" panose="020B0609020101020101" pitchFamily="49" charset="-127"/>
                </a:rPr>
                <a:t>, </a:t>
              </a:r>
              <a:r>
                <a:rPr lang="ko-KR" altLang="en-US" sz="1800" dirty="0">
                  <a:latin typeface="D2Coding" panose="020B0609020101020101" pitchFamily="49" charset="-127"/>
                </a:rPr>
                <a:t>카카오 로그인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46016" y="5280498"/>
            <a:ext cx="1164328" cy="1577502"/>
            <a:chOff x="-180896" y="5088986"/>
            <a:chExt cx="1298615" cy="178972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852480" y="3114670"/>
            <a:ext cx="4159136" cy="369332"/>
            <a:chOff x="848084" y="2362200"/>
            <a:chExt cx="4159136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사업자 번호 진위 확인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7" name="그룹 56"/>
          <p:cNvGrpSpPr/>
          <p:nvPr/>
        </p:nvGrpSpPr>
        <p:grpSpPr>
          <a:xfrm>
            <a:off x="852480" y="3689283"/>
            <a:ext cx="4163532" cy="369332"/>
            <a:chOff x="848084" y="2936813"/>
            <a:chExt cx="4163532" cy="369332"/>
          </a:xfrm>
        </p:grpSpPr>
        <p:sp>
          <p:nvSpPr>
            <p:cNvPr id="58" name="TextBox 5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다음 우편번호 </a:t>
              </a:r>
              <a:r>
                <a:rPr lang="en-US" altLang="ko-KR" sz="1800" dirty="0">
                  <a:latin typeface="D2Coding" panose="020B0609020101020101" pitchFamily="49" charset="-127"/>
                </a:rPr>
                <a:t>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852480" y="4253815"/>
            <a:ext cx="4163532" cy="369332"/>
            <a:chOff x="848084" y="2936813"/>
            <a:chExt cx="4163532" cy="369332"/>
          </a:xfrm>
        </p:grpSpPr>
        <p:sp>
          <p:nvSpPr>
            <p:cNvPr id="61" name="TextBox 6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유효성 검사</a:t>
              </a:r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2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grpSp>
        <p:nvGrpSpPr>
          <p:cNvPr id="41" name="그룹 40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42" name="TextBox 41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45" name="TextBox 4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48" name="TextBox 47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50" name="그룹 49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6" name="그룹 55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57" name="TextBox 56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33" name="Object 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32" y="2501598"/>
            <a:ext cx="4961792" cy="3365801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Business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Member Main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07" y="660395"/>
            <a:ext cx="6394393" cy="57404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88"/>
          <a:stretch/>
        </p:blipFill>
        <p:spPr>
          <a:xfrm>
            <a:off x="5061362" y="2447191"/>
            <a:ext cx="4988246" cy="399625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848084" y="1971675"/>
            <a:ext cx="4163532" cy="369332"/>
            <a:chOff x="848084" y="2362200"/>
            <a:chExt cx="3800116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FullCalendar</a:t>
              </a:r>
              <a:r>
                <a:rPr lang="en-US" altLang="ko-KR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848084" y="2546288"/>
            <a:ext cx="4163532" cy="369332"/>
            <a:chOff x="848084" y="2936813"/>
            <a:chExt cx="4163532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852480" y="3114670"/>
            <a:ext cx="4481520" cy="646331"/>
            <a:chOff x="848084" y="2362200"/>
            <a:chExt cx="4481520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1145982" y="2362200"/>
              <a:ext cx="41836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날짜별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/>
        </p:nvGrpSpPr>
        <p:grpSpPr>
          <a:xfrm>
            <a:off x="852480" y="3968204"/>
            <a:ext cx="4163532" cy="369332"/>
            <a:chOff x="848084" y="2936813"/>
            <a:chExt cx="4163532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평균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상품별 연령대 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확인 가능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852480" y="4532736"/>
            <a:ext cx="4163532" cy="369332"/>
            <a:chOff x="848084" y="2936813"/>
            <a:chExt cx="4163532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구매자 확인 가능</a:t>
              </a: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5105340"/>
            <a:ext cx="4163532" cy="369332"/>
            <a:chOff x="848084" y="2936813"/>
            <a:chExt cx="4163532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문의사항 확인 가능</a:t>
              </a: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58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2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445393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All Product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6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5975797" y="636212"/>
            <a:ext cx="244800" cy="1219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72" y="914400"/>
            <a:ext cx="6088512" cy="548640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848084" y="1988840"/>
            <a:ext cx="4163532" cy="646331"/>
            <a:chOff x="848084" y="2362200"/>
            <a:chExt cx="3800116" cy="646331"/>
          </a:xfrm>
        </p:grpSpPr>
        <p:sp>
          <p:nvSpPr>
            <p:cNvPr id="40" name="TextBox 39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서비스 상태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카테고리</a:t>
              </a:r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/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검색어로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848084" y="2827221"/>
            <a:ext cx="4163532" cy="369332"/>
            <a:chOff x="848084" y="2936813"/>
            <a:chExt cx="4163532" cy="369332"/>
          </a:xfrm>
        </p:grpSpPr>
        <p:sp>
          <p:nvSpPr>
            <p:cNvPr id="43" name="TextBox 42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상품 정보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852480" y="3395603"/>
            <a:ext cx="4159136" cy="369332"/>
            <a:chOff x="848084" y="2362200"/>
            <a:chExt cx="4159136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</a:rPr>
                <a:t>Chart.js API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852480" y="3970216"/>
            <a:ext cx="4163532" cy="369332"/>
            <a:chOff x="848084" y="2936813"/>
            <a:chExt cx="4163532" cy="369332"/>
          </a:xfrm>
        </p:grpSpPr>
        <p:sp>
          <p:nvSpPr>
            <p:cNvPr id="49" name="TextBox 48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월별 신규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구독자수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852480" y="4534748"/>
            <a:ext cx="4163532" cy="369332"/>
            <a:chOff x="848084" y="2936813"/>
            <a:chExt cx="4163532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 flipV="1">
            <a:off x="9739704" y="-228602"/>
            <a:ext cx="2554807" cy="1676401"/>
            <a:chOff x="-257562" y="4753378"/>
            <a:chExt cx="2807701" cy="2120871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cxnSp>
        <p:nvCxnSpPr>
          <p:cNvPr id="30" name="직선 연결선 29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94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5257472" y="152400"/>
            <a:ext cx="6140721" cy="11967552"/>
            <a:chOff x="5282872" y="152400"/>
            <a:chExt cx="6140721" cy="1196755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"/>
            <a:stretch/>
          </p:blipFill>
          <p:spPr>
            <a:xfrm>
              <a:off x="5282872" y="152400"/>
              <a:ext cx="6140721" cy="79248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35"/>
            <a:stretch/>
          </p:blipFill>
          <p:spPr>
            <a:xfrm>
              <a:off x="5295572" y="5819254"/>
              <a:ext cx="6128020" cy="6300698"/>
            </a:xfrm>
            <a:prstGeom prst="rect">
              <a:avLst/>
            </a:prstGeom>
          </p:spPr>
        </p:pic>
      </p:grpSp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Product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 Registration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</a:p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/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</a:rPr>
              <a:t>Product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</a:rPr>
              <a:t>Update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-257561" y="5706865"/>
            <a:ext cx="1495810" cy="1167384"/>
            <a:chOff x="-257562" y="4753378"/>
            <a:chExt cx="2807701" cy="212087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41" name="TextBox 4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상품 등록 및 수정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848084" y="2939560"/>
            <a:ext cx="4163532" cy="369332"/>
            <a:chOff x="848084" y="2936813"/>
            <a:chExt cx="4163532" cy="369332"/>
          </a:xfrm>
        </p:grpSpPr>
        <p:sp>
          <p:nvSpPr>
            <p:cNvPr id="44" name="TextBox 43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파일 </a:t>
              </a:r>
              <a:r>
                <a:rPr lang="ko-KR" altLang="en-US" sz="1800" dirty="0" smtClean="0">
                  <a:latin typeface="D2Coding" panose="020B0609020101020101" pitchFamily="49" charset="-127"/>
                </a:rPr>
                <a:t>처리</a:t>
              </a:r>
              <a:endParaRPr lang="ko-KR" altLang="en-US" sz="1800" dirty="0">
                <a:latin typeface="D2Coding" panose="020B0609020101020101" pitchFamily="49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2480" y="3496427"/>
            <a:ext cx="4159136" cy="646331"/>
            <a:chOff x="848084" y="2362200"/>
            <a:chExt cx="4159136" cy="646331"/>
          </a:xfrm>
        </p:grpSpPr>
        <p:sp>
          <p:nvSpPr>
            <p:cNvPr id="47" name="TextBox 46"/>
            <p:cNvSpPr txBox="1"/>
            <p:nvPr/>
          </p:nvSpPr>
          <p:spPr>
            <a:xfrm>
              <a:off x="1145982" y="2362200"/>
              <a:ext cx="3861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D2Coding" panose="020B0609020101020101" pitchFamily="49" charset="-127"/>
                </a:rPr>
                <a:t>Ajax</a:t>
              </a:r>
              <a:r>
                <a:rPr lang="ko-KR" altLang="en-US" sz="1800" dirty="0">
                  <a:latin typeface="D2Coding" panose="020B0609020101020101" pitchFamily="49" charset="-127"/>
                </a:rPr>
                <a:t>를 통해 </a:t>
              </a:r>
              <a:r>
                <a:rPr lang="ko-KR" altLang="en-US" sz="1800" dirty="0" err="1">
                  <a:latin typeface="D2Coding" panose="020B0609020101020101" pitchFamily="49" charset="-127"/>
                </a:rPr>
                <a:t>새로고침</a:t>
              </a:r>
              <a:r>
                <a:rPr lang="ko-KR" altLang="en-US" sz="1800" dirty="0">
                  <a:latin typeface="D2Coding" panose="020B0609020101020101" pitchFamily="49" charset="-127"/>
                </a:rPr>
                <a:t> 없이 옵션 추가</a:t>
              </a:r>
              <a:r>
                <a:rPr lang="en-US" altLang="ko-KR" sz="1800" dirty="0">
                  <a:latin typeface="D2Coding" panose="020B0609020101020101" pitchFamily="49" charset="-127"/>
                </a:rPr>
                <a:t>/</a:t>
              </a:r>
              <a:r>
                <a:rPr lang="ko-KR" altLang="en-US" sz="1800" dirty="0">
                  <a:latin typeface="D2Coding" panose="020B0609020101020101" pitchFamily="49" charset="-127"/>
                </a:rPr>
                <a:t>삭제 가능</a:t>
              </a: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852480" y="4330005"/>
            <a:ext cx="4163532" cy="646331"/>
            <a:chOff x="848084" y="2936813"/>
            <a:chExt cx="4163532" cy="646331"/>
          </a:xfrm>
        </p:grpSpPr>
        <p:sp>
          <p:nvSpPr>
            <p:cNvPr id="50" name="TextBox 49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</a:rPr>
                <a:t>현재 구독자가 있는 옵션은 삭제 불가</a:t>
              </a: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11239677" y="5303822"/>
            <a:ext cx="1164328" cy="1577502"/>
            <a:chOff x="-180896" y="5088986"/>
            <a:chExt cx="1298615" cy="178972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89484" flipH="1">
              <a:off x="-169988" y="5088986"/>
              <a:ext cx="1247848" cy="1704497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84176">
              <a:off x="137774" y="5505769"/>
              <a:ext cx="979945" cy="1291156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5824" flipH="1">
              <a:off x="-180896" y="6085377"/>
              <a:ext cx="602114" cy="793333"/>
            </a:xfrm>
            <a:prstGeom prst="rect">
              <a:avLst/>
            </a:prstGeom>
          </p:spPr>
        </p:pic>
      </p:grpSp>
      <p:pic>
        <p:nvPicPr>
          <p:cNvPr id="17" name="Object 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-2.91667E-6 -0.89491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New Customer 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/>
        </p:blipFill>
        <p:spPr>
          <a:xfrm>
            <a:off x="5639868" y="152400"/>
            <a:ext cx="5783725" cy="63834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48084" y="2377728"/>
            <a:ext cx="4163532" cy="646331"/>
            <a:chOff x="848084" y="2362200"/>
            <a:chExt cx="3800116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1145982" y="2362200"/>
              <a:ext cx="35022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신규 구독자에 대한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848084" y="3220909"/>
            <a:ext cx="4163532" cy="646331"/>
            <a:chOff x="848084" y="2936813"/>
            <a:chExt cx="4163532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1145982" y="2936813"/>
              <a:ext cx="38656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Ajax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를 통해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새로고침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없이 배송 처리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52480" y="4057815"/>
            <a:ext cx="4159136" cy="369332"/>
            <a:chOff x="848084" y="2362200"/>
            <a:chExt cx="4159136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 flipH="1" flipV="1">
            <a:off x="10618154" y="-126024"/>
            <a:ext cx="1612828" cy="931645"/>
            <a:chOff x="-257562" y="4753378"/>
            <a:chExt cx="2807701" cy="2120871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39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50145" y="4324732"/>
            <a:ext cx="2664213" cy="24886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89893" y="1721152"/>
            <a:ext cx="5988150" cy="5092224"/>
            <a:chOff x="2104997" y="1601810"/>
            <a:chExt cx="6594117" cy="5092224"/>
          </a:xfrm>
        </p:grpSpPr>
        <p:sp>
          <p:nvSpPr>
            <p:cNvPr id="3" name="직사각형 2"/>
            <p:cNvSpPr/>
            <p:nvPr/>
          </p:nvSpPr>
          <p:spPr>
            <a:xfrm>
              <a:off x="2104997" y="4215781"/>
              <a:ext cx="2962800" cy="2478253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2230552" y="1601810"/>
              <a:ext cx="6468562" cy="4885494"/>
              <a:chOff x="1586951" y="2983715"/>
              <a:chExt cx="8703873" cy="7328240"/>
            </a:xfrm>
          </p:grpSpPr>
          <p:sp>
            <p:nvSpPr>
              <p:cNvPr id="22" name="Object 22"/>
              <p:cNvSpPr txBox="1"/>
              <p:nvPr/>
            </p:nvSpPr>
            <p:spPr>
              <a:xfrm>
                <a:off x="1595300" y="7750815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프로젝트 총괄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3" name="Object 23"/>
              <p:cNvSpPr txBox="1"/>
              <p:nvPr/>
            </p:nvSpPr>
            <p:spPr>
              <a:xfrm>
                <a:off x="8569437" y="298371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3893608" y="7097447"/>
                <a:ext cx="133291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조</a:t>
                </a:r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4" name="Object 22"/>
              <p:cNvSpPr txBox="1"/>
              <p:nvPr/>
            </p:nvSpPr>
            <p:spPr>
              <a:xfrm>
                <a:off x="1592518" y="8281364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DB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설계 및 수정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5" name="Object 22"/>
              <p:cNvSpPr txBox="1"/>
              <p:nvPr/>
            </p:nvSpPr>
            <p:spPr>
              <a:xfrm>
                <a:off x="1589735" y="8811912"/>
                <a:ext cx="287089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1800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IoT</a:t>
                </a:r>
                <a:r>
                  <a:rPr lang="ko-KR" altLang="en-US" sz="1800" kern="0" spc="-67" dirty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기기 설계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36" name="Object 22"/>
              <p:cNvSpPr txBox="1"/>
              <p:nvPr/>
            </p:nvSpPr>
            <p:spPr>
              <a:xfrm>
                <a:off x="1586952" y="9342459"/>
                <a:ext cx="3371974" cy="96949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안드로이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드 블루투스 관련 처리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 </a:t>
                </a:r>
                <a:endParaRPr lang="en-US" altLang="ko-KR" sz="1800" kern="0" spc="-67" dirty="0" smtClean="0">
                  <a:solidFill>
                    <a:srgbClr val="FFFFFF"/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61" name="Object 24"/>
              <p:cNvSpPr txBox="1"/>
              <p:nvPr/>
            </p:nvSpPr>
            <p:spPr>
              <a:xfrm>
                <a:off x="1586951" y="7017827"/>
                <a:ext cx="1392173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김민주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</p:grpSp>
      </p:grpSp>
      <p:sp>
        <p:nvSpPr>
          <p:cNvPr id="43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kern="0" spc="-133" dirty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Our Team</a:t>
            </a:r>
            <a:endParaRPr lang="en-US" sz="3200" dirty="0">
              <a:latin typeface="Salsa" panose="02000503060000020004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8014" y="1660064"/>
            <a:ext cx="522504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 Team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의 팀원을 소개합니다</a:t>
            </a:r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grpSp>
        <p:nvGrpSpPr>
          <p:cNvPr id="59" name="그룹 58"/>
          <p:cNvGrpSpPr/>
          <p:nvPr/>
        </p:nvGrpSpPr>
        <p:grpSpPr>
          <a:xfrm flipH="1" flipV="1">
            <a:off x="7408718" y="0"/>
            <a:ext cx="4903127" cy="2418260"/>
            <a:chOff x="-111754" y="4705492"/>
            <a:chExt cx="3876819" cy="2159445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cxnSp>
        <p:nvCxnSpPr>
          <p:cNvPr id="68" name="직선 연결선 67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42" y="2213128"/>
            <a:ext cx="2388030" cy="211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12" y="2221482"/>
            <a:ext cx="2259875" cy="213801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968207" y="4324732"/>
            <a:ext cx="2963374" cy="2488643"/>
            <a:chOff x="7704627" y="4210033"/>
            <a:chExt cx="2963374" cy="2117498"/>
          </a:xfrm>
        </p:grpSpPr>
        <p:sp>
          <p:nvSpPr>
            <p:cNvPr id="53" name="직사각형 52"/>
            <p:cNvSpPr/>
            <p:nvPr/>
          </p:nvSpPr>
          <p:spPr>
            <a:xfrm>
              <a:off x="7704627" y="4210033"/>
              <a:ext cx="2963373" cy="2117498"/>
            </a:xfrm>
            <a:prstGeom prst="rect">
              <a:avLst/>
            </a:prstGeom>
            <a:solidFill>
              <a:srgbClr val="0B5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1008"/>
            <p:cNvGrpSpPr/>
            <p:nvPr/>
          </p:nvGrpSpPr>
          <p:grpSpPr>
            <a:xfrm>
              <a:off x="7754662" y="4325345"/>
              <a:ext cx="2913339" cy="1533837"/>
              <a:chOff x="1527849" y="6905755"/>
              <a:chExt cx="3920092" cy="2300756"/>
            </a:xfrm>
          </p:grpSpPr>
          <p:sp>
            <p:nvSpPr>
              <p:cNvPr id="46" name="Object 22"/>
              <p:cNvSpPr txBox="1"/>
              <p:nvPr/>
            </p:nvSpPr>
            <p:spPr>
              <a:xfrm>
                <a:off x="1527849" y="8055187"/>
                <a:ext cx="2967587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회원가입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8" name="Object 23"/>
              <p:cNvSpPr txBox="1"/>
              <p:nvPr/>
            </p:nvSpPr>
            <p:spPr>
              <a:xfrm>
                <a:off x="1604440" y="6905755"/>
                <a:ext cx="1721387" cy="600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2000" b="1" kern="0" spc="-67" dirty="0" err="1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장광희</a:t>
                </a:r>
                <a:endParaRPr lang="en-US" sz="2000" b="1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49" name="Object 24"/>
              <p:cNvSpPr txBox="1"/>
              <p:nvPr/>
            </p:nvSpPr>
            <p:spPr>
              <a:xfrm>
                <a:off x="3720426" y="6963777"/>
                <a:ext cx="1332915" cy="5539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1800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팀원</a:t>
                </a:r>
                <a:endParaRPr lang="en-US" sz="1800" dirty="0"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sp>
            <p:nvSpPr>
              <p:cNvPr id="51" name="Object 22"/>
              <p:cNvSpPr txBox="1"/>
              <p:nvPr/>
            </p:nvSpPr>
            <p:spPr>
              <a:xfrm>
                <a:off x="1585731" y="8652513"/>
                <a:ext cx="3862210" cy="55399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네이버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/</a:t>
                </a:r>
                <a:r>
                  <a:rPr lang="ko-KR" altLang="en-US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카카오 로그인 </a:t>
                </a:r>
                <a:r>
                  <a:rPr lang="en-US" altLang="ko-KR" sz="1800" kern="0" spc="-67" dirty="0" smtClean="0">
                    <a:solidFill>
                      <a:srgbClr val="FFFFFF"/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API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1" y="2221482"/>
            <a:ext cx="2139635" cy="21294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9661" y="2227148"/>
            <a:ext cx="2074383" cy="2089787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9073397" y="4335123"/>
            <a:ext cx="2664213" cy="24782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Object 47"/>
          <p:cNvSpPr txBox="1"/>
          <p:nvPr/>
        </p:nvSpPr>
        <p:spPr>
          <a:xfrm>
            <a:off x="3220405" y="4461478"/>
            <a:ext cx="23657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나승빈</a:t>
            </a:r>
            <a:endParaRPr lang="en-US" altLang="ko-KR" sz="1600" kern="0" spc="-67" dirty="0" smtClean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0" name="Object 47"/>
          <p:cNvSpPr txBox="1"/>
          <p:nvPr/>
        </p:nvSpPr>
        <p:spPr>
          <a:xfrm>
            <a:off x="6018241" y="4852226"/>
            <a:ext cx="14210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로그인</a:t>
            </a:r>
            <a:endParaRPr lang="en-US" sz="1600" kern="0" spc="-67" dirty="0">
              <a:solidFill>
                <a:schemeClr val="bg1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1" name="Object 47"/>
          <p:cNvSpPr txBox="1"/>
          <p:nvPr/>
        </p:nvSpPr>
        <p:spPr>
          <a:xfrm>
            <a:off x="9291832" y="4869531"/>
            <a:ext cx="237015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6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앱 </a:t>
            </a:r>
            <a:r>
              <a:rPr lang="ko-KR" altLang="en-US" sz="16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메인화면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2" name="Object 47"/>
          <p:cNvSpPr txBox="1"/>
          <p:nvPr/>
        </p:nvSpPr>
        <p:spPr>
          <a:xfrm>
            <a:off x="9301106" y="5188674"/>
            <a:ext cx="17935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Condition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4" name="Object 47"/>
          <p:cNvSpPr txBox="1"/>
          <p:nvPr/>
        </p:nvSpPr>
        <p:spPr>
          <a:xfrm>
            <a:off x="9287892" y="5951312"/>
            <a:ext cx="2173762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67" dirty="0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Community</a:t>
            </a:r>
            <a:r>
              <a:rPr lang="ko-KR" altLang="en-US" sz="1800" kern="0" spc="-67" dirty="0" err="1" smtClean="0">
                <a:solidFill>
                  <a:srgbClr val="494949"/>
                </a:solidFill>
                <a:latin typeface="D2Coding" pitchFamily="34" charset="0"/>
                <a:cs typeface="D2Coding" pitchFamily="34" charset="0"/>
              </a:rPr>
              <a:t>화면구상</a:t>
            </a:r>
            <a:endParaRPr lang="en-US" sz="18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5" name="Object 47"/>
          <p:cNvSpPr txBox="1"/>
          <p:nvPr/>
        </p:nvSpPr>
        <p:spPr>
          <a:xfrm>
            <a:off x="9299788" y="5561448"/>
            <a:ext cx="124826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CCTV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화면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6" name="Object 47"/>
          <p:cNvSpPr txBox="1"/>
          <p:nvPr/>
        </p:nvSpPr>
        <p:spPr>
          <a:xfrm>
            <a:off x="9334544" y="4447729"/>
            <a:ext cx="10402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err="1" smtClean="0">
                <a:latin typeface="D2Coding" panose="020B0609020101020101" pitchFamily="49" charset="-127"/>
                <a:ea typeface="D2Coding" panose="020B0609020101020101" pitchFamily="49" charset="-127"/>
              </a:rPr>
              <a:t>황승은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7" name="Object 47"/>
          <p:cNvSpPr txBox="1"/>
          <p:nvPr/>
        </p:nvSpPr>
        <p:spPr>
          <a:xfrm>
            <a:off x="3239989" y="5053413"/>
            <a:ext cx="187631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smtClean="0">
                <a:latin typeface="D2Coding" panose="020B0609020101020101" pitchFamily="49" charset="-127"/>
                <a:ea typeface="D2Coding" panose="020B0609020101020101" pitchFamily="49" charset="-127"/>
              </a:rPr>
              <a:t>웹 총괄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8" name="Object 47"/>
          <p:cNvSpPr txBox="1"/>
          <p:nvPr/>
        </p:nvSpPr>
        <p:spPr>
          <a:xfrm>
            <a:off x="3239989" y="5458085"/>
            <a:ext cx="207036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DB </a:t>
            </a:r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설계 및 수정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79" name="Object 47"/>
          <p:cNvSpPr txBox="1"/>
          <p:nvPr/>
        </p:nvSpPr>
        <p:spPr>
          <a:xfrm>
            <a:off x="3220405" y="5862757"/>
            <a:ext cx="14206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파일 처리</a:t>
            </a:r>
            <a:endParaRPr lang="en-US" sz="1600" kern="0" spc="-67" dirty="0">
              <a:solidFill>
                <a:srgbClr val="494949"/>
              </a:solidFill>
              <a:latin typeface="D2Coding" pitchFamily="34" charset="0"/>
              <a:cs typeface="D2Coding" pitchFamily="34" charset="0"/>
            </a:endParaRPr>
          </a:p>
        </p:txBody>
      </p:sp>
      <p:sp>
        <p:nvSpPr>
          <p:cNvPr id="80" name="Object 24"/>
          <p:cNvSpPr txBox="1"/>
          <p:nvPr/>
        </p:nvSpPr>
        <p:spPr>
          <a:xfrm>
            <a:off x="4641009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1" name="Object 24"/>
          <p:cNvSpPr txBox="1"/>
          <p:nvPr/>
        </p:nvSpPr>
        <p:spPr>
          <a:xfrm>
            <a:off x="10502711" y="4405789"/>
            <a:ext cx="99059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18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팀원</a:t>
            </a:r>
            <a:endParaRPr lang="en-US" sz="18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8766511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Customer </a:t>
            </a:r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Management </a:t>
            </a:r>
            <a:endParaRPr lang="en-US" altLang="ko-KR" sz="3200" kern="0" spc="-133" dirty="0" smtClean="0">
              <a:solidFill>
                <a:srgbClr val="0B593C"/>
              </a:solidFill>
              <a:latin typeface="Salsa" panose="02000503060000020004" pitchFamily="2" charset="0"/>
              <a:ea typeface="D2Coding" panose="020B0609020101020101" pitchFamily="49" charset="-127"/>
            </a:endParaRPr>
          </a:p>
          <a:p>
            <a:r>
              <a:rPr lang="en-US" altLang="ko-KR" sz="3200" kern="0" spc="-133" dirty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</a:t>
            </a:r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 – </a:t>
            </a:r>
            <a:r>
              <a:rPr lang="en-US" altLang="ko-KR" sz="3200" kern="0" spc="-133" dirty="0" err="1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</a:rPr>
              <a:t>QnA</a:t>
            </a:r>
            <a:endParaRPr lang="en-US" altLang="ko-KR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78249" y="1905000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48084" y="2377728"/>
            <a:ext cx="4163532" cy="369332"/>
            <a:chOff x="848084" y="2362200"/>
            <a:chExt cx="3800116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145982" y="2362200"/>
              <a:ext cx="3502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모든 문의사항 확인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48084" y="2934757"/>
            <a:ext cx="4536660" cy="369332"/>
            <a:chOff x="848084" y="2936813"/>
            <a:chExt cx="4536660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1145982" y="2936813"/>
              <a:ext cx="4238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미답변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</a:t>
              </a:r>
              <a:r>
                <a:rPr lang="ko-KR" altLang="en-US" sz="1800" dirty="0" err="1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문의사항만</a:t>
              </a:r>
              <a:r>
                <a:rPr lang="ko-KR" altLang="en-US" sz="1800" dirty="0" smtClean="0">
                  <a:latin typeface="D2Coding" panose="020B0609020101020101" pitchFamily="49" charset="-127"/>
                  <a:ea typeface="D2Coding" panose="020B0609020101020101" pitchFamily="49" charset="-127"/>
                </a:rPr>
                <a:t> 별도로 조회 가능</a:t>
              </a:r>
              <a:endParaRPr lang="ko-KR" altLang="en-US" sz="1800" dirty="0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852480" y="3503139"/>
            <a:ext cx="4159136" cy="369332"/>
            <a:chOff x="848084" y="2362200"/>
            <a:chExt cx="4159136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1145982" y="2362200"/>
              <a:ext cx="3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새로운 답변 등록 가능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399193"/>
              <a:ext cx="314713" cy="295346"/>
            </a:xfrm>
            <a:prstGeom prst="rect">
              <a:avLst/>
            </a:prstGeom>
          </p:spPr>
        </p:pic>
      </p:grpSp>
      <p:grpSp>
        <p:nvGrpSpPr>
          <p:cNvPr id="24" name="그룹 23"/>
          <p:cNvGrpSpPr/>
          <p:nvPr/>
        </p:nvGrpSpPr>
        <p:grpSpPr>
          <a:xfrm>
            <a:off x="852480" y="4077752"/>
            <a:ext cx="4163532" cy="369332"/>
            <a:chOff x="848084" y="2936813"/>
            <a:chExt cx="4163532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등록된 답변 수정 가능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852480" y="4642284"/>
            <a:ext cx="4163532" cy="369332"/>
            <a:chOff x="848084" y="2936813"/>
            <a:chExt cx="4163532" cy="369332"/>
          </a:xfrm>
        </p:grpSpPr>
        <p:sp>
          <p:nvSpPr>
            <p:cNvPr id="28" name="TextBox 27"/>
            <p:cNvSpPr txBox="1"/>
            <p:nvPr/>
          </p:nvSpPr>
          <p:spPr>
            <a:xfrm>
              <a:off x="1145982" y="2936813"/>
              <a:ext cx="38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latin typeface="D2Coding" panose="020B0609020101020101" pitchFamily="49" charset="-127"/>
                  <a:ea typeface="D2Coding" panose="020B0609020101020101" pitchFamily="49" charset="-127"/>
                </a:rPr>
                <a:t>페이징</a:t>
              </a:r>
              <a:r>
                <a:rPr lang="ko-KR" altLang="en-US" sz="1800" dirty="0">
                  <a:latin typeface="D2Coding" panose="020B0609020101020101" pitchFamily="49" charset="-127"/>
                  <a:ea typeface="D2Coding" panose="020B0609020101020101" pitchFamily="49" charset="-127"/>
                </a:rPr>
                <a:t> 처리</a:t>
              </a: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84" y="2973806"/>
              <a:ext cx="314713" cy="2953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 flipH="1">
            <a:off x="10643652" y="5827182"/>
            <a:ext cx="1612828" cy="931645"/>
            <a:chOff x="-257562" y="4753378"/>
            <a:chExt cx="2807701" cy="2120871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8" y="5719027"/>
              <a:ext cx="1077431" cy="90167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" t="5900" r="6361" b="3801"/>
          <a:stretch/>
        </p:blipFill>
        <p:spPr>
          <a:xfrm>
            <a:off x="5706735" y="260647"/>
            <a:ext cx="5758232" cy="62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2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-5150"/>
            <a:ext cx="12183208" cy="687185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bject 3"/>
          <p:cNvSpPr txBox="1"/>
          <p:nvPr/>
        </p:nvSpPr>
        <p:spPr>
          <a:xfrm>
            <a:off x="0" y="2260706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600" kern="0" spc="-333" dirty="0" smtClean="0">
                <a:solidFill>
                  <a:srgbClr val="0B593C"/>
                </a:solidFill>
                <a:latin typeface="Salsa" panose="02000503060000020004" pitchFamily="2" charset="0"/>
              </a:rPr>
              <a:t>Web</a:t>
            </a:r>
            <a:endParaRPr lang="en-US" sz="66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sp>
        <p:nvSpPr>
          <p:cNvPr id="26" name="Object 3"/>
          <p:cNvSpPr txBox="1"/>
          <p:nvPr/>
        </p:nvSpPr>
        <p:spPr>
          <a:xfrm>
            <a:off x="0" y="2971800"/>
            <a:ext cx="12192000" cy="8720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시연</a:t>
            </a:r>
            <a:endParaRPr lang="en-US" sz="50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-1" y="2463798"/>
            <a:ext cx="12179223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감사합니다</a:t>
            </a:r>
            <a:r>
              <a:rPr lang="en-US" altLang="ko-KR" sz="6600" kern="0" spc="-333" dirty="0" smtClean="0">
                <a:solidFill>
                  <a:srgbClr val="0B593C"/>
                </a:solidFill>
                <a:latin typeface="D2Coding" panose="020B0609020101020101" pitchFamily="49" charset="-127"/>
                <a:ea typeface="D2Coding" panose="020B0609020101020101" pitchFamily="49" charset="-127"/>
                <a:cs typeface="D2Coding" pitchFamily="34" charset="0"/>
              </a:rPr>
              <a:t>.</a:t>
            </a:r>
            <a:endParaRPr lang="en-US" sz="6600" dirty="0">
              <a:solidFill>
                <a:srgbClr val="0B593C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713728" y="6043144"/>
            <a:ext cx="782947" cy="274633"/>
            <a:chOff x="8570592" y="9064715"/>
            <a:chExt cx="1174420" cy="4119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0592" y="9064715"/>
              <a:ext cx="1174420" cy="411950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flipH="1">
            <a:off x="7431748" y="4221487"/>
            <a:ext cx="4903127" cy="2418260"/>
            <a:chOff x="-111754" y="4705492"/>
            <a:chExt cx="3876819" cy="2159445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030" y="534868"/>
            <a:ext cx="8073253" cy="5942914"/>
          </a:xfrm>
          <a:prstGeom prst="rect">
            <a:avLst/>
          </a:prstGeom>
        </p:spPr>
      </p:pic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79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16" y="1095993"/>
            <a:ext cx="11745395" cy="49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9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3"/>
          <p:cNvSpPr txBox="1"/>
          <p:nvPr/>
        </p:nvSpPr>
        <p:spPr>
          <a:xfrm>
            <a:off x="4162101" y="45482"/>
            <a:ext cx="12192000" cy="83129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4800" kern="0" spc="-333" dirty="0" smtClean="0">
                <a:solidFill>
                  <a:srgbClr val="0B593C"/>
                </a:solidFill>
                <a:latin typeface="Salsa" panose="02000503060000020004" pitchFamily="2" charset="0"/>
                <a:cs typeface="D2Coding" pitchFamily="34" charset="0"/>
              </a:rPr>
              <a:t>개발 진행 과정</a:t>
            </a:r>
            <a:endParaRPr lang="en-US" sz="4800" dirty="0">
              <a:solidFill>
                <a:srgbClr val="0B593C"/>
              </a:solidFill>
              <a:latin typeface="Salsa" panose="02000503060000020004" pitchFamily="2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50"/>
            <a:ext cx="4120235" cy="166951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760997" y="4432327"/>
            <a:ext cx="5422211" cy="219707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-257562" y="4753378"/>
            <a:ext cx="2807701" cy="2120871"/>
            <a:chOff x="-257562" y="4753378"/>
            <a:chExt cx="2807701" cy="2120871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-10605" y="4753378"/>
              <a:ext cx="1390329" cy="2120871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1015334" flipH="1" flipV="1">
              <a:off x="-257562" y="5778203"/>
              <a:ext cx="629330" cy="960008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3520" flipH="1">
              <a:off x="913479" y="4892469"/>
              <a:ext cx="1252593" cy="18081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1472707" y="5719027"/>
              <a:ext cx="1077432" cy="90167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3664" flipH="1">
              <a:off x="54257" y="6029591"/>
              <a:ext cx="450519" cy="650322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rot="20099448" flipH="1" flipV="1">
              <a:off x="99672" y="5807051"/>
              <a:ext cx="629330" cy="960008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6616674"/>
            <a:ext cx="12192000" cy="250034"/>
            <a:chOff x="0" y="9925011"/>
            <a:chExt cx="18288002" cy="3750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956475" y="968536"/>
              <a:ext cx="375051" cy="18288002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032" y="956904"/>
            <a:ext cx="9314330" cy="52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10374231" y="4302610"/>
            <a:ext cx="72000" cy="762000"/>
            <a:chOff x="7512832" y="1066800"/>
            <a:chExt cx="72000" cy="762000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타원 44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6" name="타원 45"/>
          <p:cNvSpPr/>
          <p:nvPr/>
        </p:nvSpPr>
        <p:spPr>
          <a:xfrm>
            <a:off x="9614156" y="3093840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01" y="3399064"/>
            <a:ext cx="1007878" cy="1007878"/>
          </a:xfrm>
          <a:prstGeom prst="rect">
            <a:avLst/>
          </a:prstGeom>
        </p:spPr>
      </p:pic>
      <p:grpSp>
        <p:nvGrpSpPr>
          <p:cNvPr id="82" name="그룹 81"/>
          <p:cNvGrpSpPr/>
          <p:nvPr/>
        </p:nvGrpSpPr>
        <p:grpSpPr>
          <a:xfrm flipV="1">
            <a:off x="5945517" y="1999844"/>
            <a:ext cx="72000" cy="762000"/>
            <a:chOff x="7512832" y="1066800"/>
            <a:chExt cx="72000" cy="762000"/>
          </a:xfrm>
        </p:grpSpPr>
        <p:cxnSp>
          <p:nvCxnSpPr>
            <p:cNvPr id="83" name="직선 연결선 82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 flipV="1">
            <a:off x="9012058" y="2365416"/>
            <a:ext cx="72000" cy="762000"/>
            <a:chOff x="7512832" y="1066800"/>
            <a:chExt cx="72000" cy="7620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52" name="타원 51"/>
          <p:cNvSpPr/>
          <p:nvPr/>
        </p:nvSpPr>
        <p:spPr>
          <a:xfrm>
            <a:off x="8166600" y="2513245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448" y="3006470"/>
            <a:ext cx="1126303" cy="796860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7922581" y="4754062"/>
            <a:ext cx="72000" cy="762000"/>
            <a:chOff x="7512832" y="1066800"/>
            <a:chExt cx="72000" cy="762000"/>
          </a:xfrm>
        </p:grpSpPr>
        <p:cxnSp>
          <p:nvCxnSpPr>
            <p:cNvPr id="65" name="직선 연결선 64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타원 65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405039" y="3992938"/>
            <a:ext cx="72000" cy="762000"/>
            <a:chOff x="7512832" y="1066800"/>
            <a:chExt cx="72000" cy="762000"/>
          </a:xfrm>
        </p:grpSpPr>
        <p:cxnSp>
          <p:nvCxnSpPr>
            <p:cNvPr id="62" name="직선 연결선 61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922157" y="4863168"/>
            <a:ext cx="72000" cy="762000"/>
            <a:chOff x="7512832" y="1066800"/>
            <a:chExt cx="72000" cy="76200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7544873" y="1066800"/>
              <a:ext cx="0" cy="72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7512832" y="175680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D2Coding" panose="020B0609020101020101" pitchFamily="49" charset="-127"/>
                <a:ea typeface="D2Coding" panose="020B0609020101020101" pitchFamily="49" charset="-127"/>
              </a:endParaRPr>
            </a:p>
          </p:txBody>
        </p:sp>
      </p:grpSp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Development Environment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4538149" y="2346932"/>
            <a:ext cx="2880000" cy="2880000"/>
          </a:xfrm>
          <a:prstGeom prst="ellipse">
            <a:avLst/>
          </a:prstGeom>
          <a:solidFill>
            <a:srgbClr val="0B5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537273" y="2700431"/>
            <a:ext cx="1800000" cy="180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053200" y="3473938"/>
            <a:ext cx="1800000" cy="180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48581" y="3630435"/>
            <a:ext cx="1620000" cy="1620000"/>
          </a:xfrm>
          <a:prstGeom prst="ellipse">
            <a:avLst/>
          </a:prstGeom>
          <a:solidFill>
            <a:schemeClr val="bg1"/>
          </a:solidFill>
          <a:ln>
            <a:solidFill>
              <a:srgbClr val="0B59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786510" y="1567986"/>
            <a:ext cx="4395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Android Studio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Arctic Fox 2020.3.1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90" y="3752962"/>
            <a:ext cx="615857" cy="61585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2090645" y="5691678"/>
            <a:ext cx="3754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err="1" smtClean="0">
                <a:latin typeface="Salsa" panose="02000503060000020004" pitchFamily="2" charset="0"/>
                <a:ea typeface="D2Coding" panose="020B0609020101020101" pitchFamily="49" charset="-127"/>
              </a:rPr>
              <a:t>Thonny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 IDE </a:t>
            </a:r>
            <a:r>
              <a:rPr lang="en-US" altLang="ko-KR" sz="2200" dirty="0">
                <a:latin typeface="Salsa" panose="02000503060000020004" pitchFamily="2" charset="0"/>
                <a:ea typeface="D2Coding" panose="020B0609020101020101" pitchFamily="49" charset="-127"/>
              </a:rPr>
              <a:t>&amp; Arduino </a:t>
            </a:r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IDE</a:t>
            </a:r>
            <a:endParaRPr lang="en-US" altLang="ko-KR" sz="2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93" y="3156628"/>
            <a:ext cx="771112" cy="875211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12358" r="36050" b="46057"/>
          <a:stretch/>
        </p:blipFill>
        <p:spPr>
          <a:xfrm>
            <a:off x="7443810" y="4000056"/>
            <a:ext cx="1021623" cy="94899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8763" r="3846" b="33505"/>
          <a:stretch/>
        </p:blipFill>
        <p:spPr>
          <a:xfrm>
            <a:off x="3395149" y="4363532"/>
            <a:ext cx="1130687" cy="52765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9404" y="4723001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Oracle Database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18c Express Edition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514622" y="5528673"/>
            <a:ext cx="2879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Spring Tool Suite4</a:t>
            </a:r>
          </a:p>
          <a:p>
            <a:pPr algn="ctr"/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4.13.1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87" y="3005991"/>
            <a:ext cx="1343394" cy="15645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482367" y="1949797"/>
            <a:ext cx="31393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Apache Tomcat </a:t>
            </a:r>
            <a:r>
              <a:rPr lang="en-US" altLang="ko-KR" sz="1600" dirty="0" smtClean="0">
                <a:latin typeface="D2Coding" panose="020B0609020101020101" pitchFamily="49" charset="-127"/>
                <a:ea typeface="D2Coding" panose="020B0609020101020101" pitchFamily="49" charset="-127"/>
              </a:rPr>
              <a:t>v.9.0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 flipH="1" flipV="1">
            <a:off x="8583033" y="-14181"/>
            <a:ext cx="3749592" cy="1945494"/>
            <a:chOff x="-111754" y="4705492"/>
            <a:chExt cx="3876819" cy="2159445"/>
          </a:xfrm>
        </p:grpSpPr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111754" y="4705492"/>
              <a:ext cx="1306928" cy="1886546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969101" y="5047358"/>
            <a:ext cx="2879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Salsa" panose="02000503060000020004" pitchFamily="2" charset="0"/>
                <a:ea typeface="D2Coding" panose="020B0609020101020101" pitchFamily="49" charset="-127"/>
              </a:rPr>
              <a:t>GitHub Desktop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371891" y="3290501"/>
            <a:ext cx="1448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google-</a:t>
            </a:r>
            <a:r>
              <a:rPr lang="en-US" altLang="ko-KR" dirty="0" err="1"/>
              <a:t>services.json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332" y="2110248"/>
            <a:ext cx="1106319" cy="114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3"/>
          <p:cNvSpPr txBox="1"/>
          <p:nvPr/>
        </p:nvSpPr>
        <p:spPr>
          <a:xfrm>
            <a:off x="758489" y="703045"/>
            <a:ext cx="6331429" cy="6054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kern="0" spc="-133" dirty="0" smtClean="0">
                <a:solidFill>
                  <a:srgbClr val="0B593C"/>
                </a:solidFill>
                <a:latin typeface="Salsa" panose="02000503060000020004" pitchFamily="2" charset="0"/>
                <a:ea typeface="D2Coding" panose="020B0609020101020101" pitchFamily="49" charset="-127"/>
                <a:cs typeface="D2Coding" pitchFamily="34" charset="0"/>
              </a:rPr>
              <a:t>DB Model Diagram</a:t>
            </a:r>
            <a:endParaRPr lang="en-US" sz="3200" dirty="0">
              <a:latin typeface="Salsa" panose="02000503060000020004" pitchFamily="2" charset="0"/>
              <a:ea typeface="D2Coding" panose="020B0609020101020101" pitchFamily="49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78249" y="1423988"/>
            <a:ext cx="360000" cy="0"/>
          </a:xfrm>
          <a:prstGeom prst="line">
            <a:avLst/>
          </a:prstGeom>
          <a:ln w="57150">
            <a:solidFill>
              <a:srgbClr val="0B59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-328482" y="4705492"/>
            <a:ext cx="4093547" cy="2159445"/>
            <a:chOff x="-328482" y="4705492"/>
            <a:chExt cx="4093547" cy="2159445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79350" flipH="1">
              <a:off x="-328482" y="4705492"/>
              <a:ext cx="1306928" cy="188654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0" y="5017243"/>
              <a:ext cx="3765065" cy="1840756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2470">
              <a:off x="2362437" y="5745688"/>
              <a:ext cx="753302" cy="108738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10" b="61079"/>
            <a:stretch/>
          </p:blipFill>
          <p:spPr>
            <a:xfrm flipH="1" flipV="1">
              <a:off x="2695531" y="5904929"/>
              <a:ext cx="629330" cy="960008"/>
            </a:xfrm>
            <a:prstGeom prst="rect">
              <a:avLst/>
            </a:prstGeom>
          </p:spPr>
        </p:pic>
      </p:grpSp>
      <p:pic>
        <p:nvPicPr>
          <p:cNvPr id="6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6200000">
            <a:off x="5974573" y="639381"/>
            <a:ext cx="242853" cy="12192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861" y="1363361"/>
            <a:ext cx="8007532" cy="51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D2Coding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2564</TotalTime>
  <Words>820</Words>
  <Application>Microsoft Office PowerPoint</Application>
  <PresentationFormat>와이드스크린</PresentationFormat>
  <Paragraphs>220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D2Coding</vt:lpstr>
      <vt:lpstr>Salsa</vt:lpstr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학생용</cp:lastModifiedBy>
  <cp:revision>188</cp:revision>
  <dcterms:created xsi:type="dcterms:W3CDTF">2022-05-02T17:14:45Z</dcterms:created>
  <dcterms:modified xsi:type="dcterms:W3CDTF">2024-03-25T12:50:39Z</dcterms:modified>
</cp:coreProperties>
</file>